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4"/>
    <p:sldMasterId id="2147483721" r:id="rId5"/>
    <p:sldMasterId id="2147483722" r:id="rId6"/>
    <p:sldMasterId id="2147483723" r:id="rId7"/>
    <p:sldMasterId id="2147483724" r:id="rId8"/>
    <p:sldMasterId id="214748372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6C0D794-163D-4291-B58E-0CC4A624FAE7}">
  <a:tblStyle styleId="{86C0D794-163D-4291-B58E-0CC4A624FAE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Roboto-regular.fntdata"/><Relationship Id="rId25" Type="http://schemas.openxmlformats.org/officeDocument/2006/relationships/slide" Target="slides/slide15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Shape 101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3" name="Shape 133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8" name="Shape 13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Shape 14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2" name="Shape 15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3" name="Shape 153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3" name="Shape 183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8" name="Shape 18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Shape 19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2" name="Shape 20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3" name="Shape 203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208" name="Shape 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5" name="Shape 235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0" name="Shape 24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4" name="Shape 24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5" name="Shape 24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4" name="Shape 25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5" name="Shape 255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260" name="Shape 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1" name="Shape 271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6" name="Shape 286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7" name="Shape 287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1" name="Shape 29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2" name="Shape 29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7" name="Shape 29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1" name="Shape 30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5" name="Shape 30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6" name="Shape 30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7" name="Shape 307"/>
          <p:cNvSpPr txBox="1"/>
          <p:nvPr>
            <p:ph idx="4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1" name="Shape 311"/>
          <p:cNvSpPr txBox="1"/>
          <p:nvPr>
            <p:ph idx="2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312" name="Shape 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 flipH="1" rot="10800000">
            <a:off x="9142560" y="5143680"/>
            <a:ext cx="9143640" cy="34570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1960" y="1919160"/>
            <a:ext cx="3999600" cy="270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694400" y="1919160"/>
            <a:ext cx="3999600" cy="270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H="1">
            <a:off x="-1440" y="0"/>
            <a:ext cx="4571640" cy="51433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rot="5400000">
            <a:off x="1946160" y="2517840"/>
            <a:ext cx="514260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 flipH="1" rot="10800000">
            <a:off x="9142560" y="5143680"/>
            <a:ext cx="9143640" cy="34570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85F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 flipH="1" rot="10800000">
            <a:off x="9142560" y="5143680"/>
            <a:ext cx="5866920" cy="51433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rot="-5400000">
            <a:off x="759240" y="2517840"/>
            <a:ext cx="514332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000" strike="noStrik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0"/>
            <a:ext cx="6859440" cy="5133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799935" y="3730015"/>
            <a:ext cx="4023300" cy="29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Sum it up!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113760" y="357840"/>
            <a:ext cx="3238920" cy="952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Word embeddings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08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b="0" lang="en-US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GloVe?</a:t>
            </a:r>
            <a:endParaRPr b="0"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08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b="0" lang="en-US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do we use it?</a:t>
            </a:r>
            <a:endParaRPr b="0"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08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b="0" lang="en-US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advantages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1005" y="610350"/>
            <a:ext cx="4683960" cy="36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Neural network model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Seq2Seq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Recurrent LSTMNN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Attention based model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Encoder-decoder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2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does it work?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5925" y="1401925"/>
            <a:ext cx="5396299" cy="23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226075" y="357850"/>
            <a:ext cx="28077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7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LSTM Cell</a:t>
            </a:r>
            <a:endParaRPr b="0" sz="37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0" lang="en-US" sz="2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main building block of the model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0" lang="en-US" sz="2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Quite an old architecture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280" y="590400"/>
            <a:ext cx="5143320" cy="381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226075" y="357847"/>
            <a:ext cx="2807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technologies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226105" y="1235770"/>
            <a:ext cx="28077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6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6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6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6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NLTK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6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scraping tools</a:t>
            </a:r>
            <a:endParaRPr b="0" sz="18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6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-US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Node.js and chrome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1730" y="819680"/>
            <a:ext cx="3371400" cy="331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 b="8064" l="0" r="1254" t="8631"/>
          <a:stretch/>
        </p:blipFill>
        <p:spPr>
          <a:xfrm>
            <a:off x="-30600" y="0"/>
            <a:ext cx="91742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490320" y="488160"/>
            <a:ext cx="443880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521244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554940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588672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622368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656064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689796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723492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57188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790920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824616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521244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554940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88672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622368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656064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689796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723492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757188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790920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824616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521244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54940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588672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622368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656064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689796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723492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757188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90920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824616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521244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554940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588672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622368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656064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689796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723492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757188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790920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824616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21244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554940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588672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622368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656064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689796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23492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757188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790920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824616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521244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54940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588672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622368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656064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89796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723492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757188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790920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824616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21244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54940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588672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622368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56064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89796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23492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757188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790920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824616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521244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554940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588672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622368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656064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689796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723492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757188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790920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824616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21244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554940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588672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622368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56064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689796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23492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757188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790920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24616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521244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554940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88672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622368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656064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689796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723492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757188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790920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824616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9479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90320" y="488160"/>
            <a:ext cx="827244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7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</a:t>
            </a:r>
            <a:r>
              <a:rPr lang="en-US" sz="7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lang="en-US" sz="7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for your attention!</a:t>
            </a:r>
            <a:b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4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 &amp; discussion</a:t>
            </a:r>
            <a:b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Goal</a:t>
            </a:r>
            <a:br>
              <a:rPr b="1" lang="en-US" sz="4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Save graduate students, workers, employers research time!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takes 50% - 75% of our time!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471960" y="1919160"/>
            <a:ext cx="3999600" cy="270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Studies find that close to 75% of the time taken for producing something is spend on research!</a:t>
            </a:r>
            <a:endParaRPr b="0" sz="1400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Information in today’s world is ever growing and we need a way to deal with this.</a:t>
            </a:r>
            <a:endParaRPr b="0" sz="1400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/>
          <p:nvPr/>
        </p:nvSpPr>
        <p:spPr>
          <a:xfrm rot="10800000">
            <a:off x="8656559" y="4552200"/>
            <a:ext cx="8146800" cy="36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4285F4"/>
            </a:solidFill>
            <a:prstDash val="dashDot"/>
            <a:round/>
            <a:headEnd len="sm" w="sm" type="none"/>
            <a:tailEnd len="sm" w="sm" type="none"/>
          </a:ln>
        </p:spPr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240" y="1882440"/>
            <a:ext cx="2437920" cy="243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15420" l="7507" r="42252" t="0"/>
          <a:stretch/>
        </p:blipFill>
        <p:spPr>
          <a:xfrm>
            <a:off x="-9000" y="0"/>
            <a:ext cx="459396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105120" y="1830600"/>
            <a:ext cx="4435560" cy="1482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Tool To </a:t>
            </a:r>
            <a:r>
              <a:rPr b="1" lang="en-US" sz="4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Summarize</a:t>
            </a:r>
            <a:r>
              <a:rPr b="0" lang="en-US" sz="4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Text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4952880" y="72432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application will summarize any text you need in seconds!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0" y="0"/>
            <a:ext cx="9160920" cy="248436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311750" y="345200"/>
            <a:ext cx="85200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</a:t>
            </a:r>
            <a:b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1" lang="en-US" sz="17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Made by students for students and workers!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-73080" y="3047760"/>
            <a:ext cx="20926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Telerik</a:t>
            </a:r>
            <a:endParaRPr b="1" sz="2400" strike="noStrike">
              <a:solidFill>
                <a:srgbClr val="000000"/>
              </a:solidFill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-7308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Chrome Extension and Model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73304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Martin</a:t>
            </a:r>
            <a:endParaRPr b="1" sz="2400" strike="noStrike">
              <a:solidFill>
                <a:srgbClr val="000000"/>
              </a:solidFill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542952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Vladi</a:t>
            </a:r>
            <a:endParaRPr b="1" sz="2400" strike="noStrike">
              <a:solidFill>
                <a:srgbClr val="000000"/>
              </a:solidFill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173304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Machine Learning Models and Algorithms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542952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Machine Learning Models and Algorithms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719028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Pesho</a:t>
            </a:r>
            <a:endParaRPr b="1" sz="2400" strike="noStrike">
              <a:solidFill>
                <a:srgbClr val="000000"/>
              </a:solidFill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719028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Chrome Extension and Model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3486240" y="3040200"/>
            <a:ext cx="20926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Ivona</a:t>
            </a:r>
            <a:endParaRPr b="1" sz="2400" strike="noStrike">
              <a:solidFill>
                <a:srgbClr val="000000"/>
              </a:solidFill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3486240" y="356472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Project Manager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038" y="1471688"/>
            <a:ext cx="44958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Milestones</a:t>
            </a:r>
            <a:b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-US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bit more left to tackle ; ) 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 rot="10800000">
            <a:off x="680040" y="2990520"/>
            <a:ext cx="360" cy="83772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364" name="Shape 364"/>
          <p:cNvSpPr txBox="1"/>
          <p:nvPr/>
        </p:nvSpPr>
        <p:spPr>
          <a:xfrm>
            <a:off x="727200" y="19958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First Step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719640" y="2208960"/>
            <a:ext cx="1813680" cy="65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Reasearch and choose the right machine learning models and algorithms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2780280" y="3375000"/>
            <a:ext cx="360" cy="83772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367" name="Shape 367"/>
          <p:cNvSpPr txBox="1"/>
          <p:nvPr/>
        </p:nvSpPr>
        <p:spPr>
          <a:xfrm>
            <a:off x="2780280" y="39747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More Coding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2780280" y="4248000"/>
            <a:ext cx="2000520" cy="914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Implementing the models and finding suitable training data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 rot="10800000">
            <a:off x="4995000" y="2983320"/>
            <a:ext cx="360" cy="83772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370" name="Shape 370"/>
          <p:cNvSpPr txBox="1"/>
          <p:nvPr/>
        </p:nvSpPr>
        <p:spPr>
          <a:xfrm>
            <a:off x="5041800" y="19958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Hack End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5048640" y="203832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Training the model and tweaking the hyperparameters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6868800" y="3375000"/>
            <a:ext cx="360" cy="83772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373" name="Shape 373"/>
          <p:cNvSpPr txBox="1"/>
          <p:nvPr/>
        </p:nvSpPr>
        <p:spPr>
          <a:xfrm>
            <a:off x="6868800" y="39747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Use it for everything we can think of!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4" name="Shape 374"/>
          <p:cNvGraphicFramePr/>
          <p:nvPr/>
        </p:nvGraphicFramePr>
        <p:xfrm>
          <a:off x="323280" y="2983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{86C0D794-163D-4291-B58E-0CC4A624FAE7}</a:tableStyleId>
              </a:tblPr>
              <a:tblGrid>
                <a:gridCol w="1035350"/>
                <a:gridCol w="1035350"/>
                <a:gridCol w="1035350"/>
                <a:gridCol w="1035350"/>
                <a:gridCol w="1035350"/>
                <a:gridCol w="1035350"/>
                <a:gridCol w="1035350"/>
                <a:gridCol w="1037875"/>
              </a:tblGrid>
              <a:tr h="396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Friday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Saturday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Sunday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Future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737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our tool works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929160" y="2508120"/>
            <a:ext cx="360" cy="103824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Shape 381"/>
          <p:cNvSpPr txBox="1"/>
          <p:nvPr/>
        </p:nvSpPr>
        <p:spPr>
          <a:xfrm>
            <a:off x="975960" y="23846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975960" y="267480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Extract text content from a web page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3395880" y="2355480"/>
            <a:ext cx="360" cy="103824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Shape 384"/>
          <p:cNvSpPr txBox="1"/>
          <p:nvPr/>
        </p:nvSpPr>
        <p:spPr>
          <a:xfrm>
            <a:off x="3442680" y="224100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442680" y="2531160"/>
            <a:ext cx="1813680" cy="8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b="0" lang="en-US" sz="105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nvert </a:t>
            </a: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the text to word embeddings vectors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457680" y="2053080"/>
            <a:ext cx="360" cy="103824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Shape 387"/>
          <p:cNvSpPr txBox="1"/>
          <p:nvPr/>
        </p:nvSpPr>
        <p:spPr>
          <a:xfrm>
            <a:off x="6504480" y="1929960"/>
            <a:ext cx="18138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457675" y="2153150"/>
            <a:ext cx="24141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Process the data </a:t>
            </a:r>
            <a:r>
              <a:rPr lang="en-US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b="0" lang="en-US" sz="1200" strike="noStrike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Seq2seq model using Encoder and Decoder network and feeding the model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537560" y="3979800"/>
            <a:ext cx="4863960" cy="360"/>
          </a:xfrm>
          <a:custGeom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sp>
      <p:sp>
        <p:nvSpPr>
          <p:cNvPr id="390" name="Shape 390"/>
          <p:cNvSpPr/>
          <p:nvPr/>
        </p:nvSpPr>
        <p:spPr>
          <a:xfrm>
            <a:off x="929160" y="3675600"/>
            <a:ext cx="608400" cy="6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3421440" y="3431160"/>
            <a:ext cx="1096920" cy="10969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6401880" y="3219840"/>
            <a:ext cx="1519920" cy="15199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9479" l="0" r="0" t="0"/>
          <a:stretch/>
        </p:blipFill>
        <p:spPr>
          <a:xfrm>
            <a:off x="0" y="7632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367920" y="8769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Technology Stack</a:t>
            </a:r>
            <a:br>
              <a:rPr b="0" lang="en-US" sz="6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61800"/>
            <a:ext cx="2771280" cy="45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304920" y="514440"/>
            <a:ext cx="3809520" cy="15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 structure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